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D24FC8-E0CF-4376-A01F-969273321BB0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FFD1F0-B356-4BC0-961C-8DE723223E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24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D1F0-B356-4BC0-961C-8DE723223E3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27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D1F0-B356-4BC0-961C-8DE723223E3B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5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FD1F0-B356-4BC0-961C-8DE723223E3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60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13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93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4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16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4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20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22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28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96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0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27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4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A0AA-73D9-4917-9FC3-BD961A8704A5}" type="datetimeFigureOut">
              <a:rPr lang="he-IL" smtClean="0"/>
              <a:t>כ"ח/אדר/תש"פ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EA8F-8F97-4F94-92FD-A596399047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3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hS8ovEPOA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03848" y="188640"/>
            <a:ext cx="3816424" cy="1470025"/>
          </a:xfrm>
        </p:spPr>
        <p:txBody>
          <a:bodyPr>
            <a:normAutofit fontScale="90000"/>
          </a:bodyPr>
          <a:lstStyle/>
          <a:p>
            <a:r>
              <a:rPr lang="he-IL" sz="3100" b="1" dirty="0" smtClean="0"/>
              <a:t>הָאַרְיֵה </a:t>
            </a:r>
            <a:r>
              <a:rPr lang="he-IL" sz="3100" b="1" dirty="0"/>
              <a:t>וְהָעַכְבָּר </a:t>
            </a:r>
            <a:r>
              <a:rPr lang="he-IL" sz="3100" b="1" dirty="0" smtClean="0"/>
              <a:t/>
            </a:r>
            <a:br>
              <a:rPr lang="he-IL" sz="3100" b="1" dirty="0" smtClean="0"/>
            </a:br>
            <a:r>
              <a:rPr lang="he-IL" sz="3100" b="1" dirty="0" smtClean="0"/>
              <a:t>כתב: </a:t>
            </a:r>
            <a:r>
              <a:rPr lang="he-IL" sz="3100" b="1" dirty="0" err="1" smtClean="0"/>
              <a:t>אִיזוֹפּוֹס</a:t>
            </a:r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e-IL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he-IL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3" y="5246222"/>
            <a:ext cx="432048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cs typeface="+mj-cs"/>
              </a:rPr>
              <a:t>מַצֶּגֶת מַפְעִילָה לְכִתּוֹת </a:t>
            </a:r>
            <a:r>
              <a:rPr lang="he-IL" sz="2400" b="1" dirty="0" smtClean="0">
                <a:cs typeface="+mj-cs"/>
              </a:rPr>
              <a:t>ג-ד</a:t>
            </a:r>
          </a:p>
          <a:p>
            <a:pPr algn="ctr"/>
            <a:r>
              <a:rPr lang="he-IL" dirty="0" smtClean="0">
                <a:cs typeface="+mj-cs"/>
              </a:rPr>
              <a:t>(ההתאמה לכיתה לשיקולכם)</a:t>
            </a:r>
          </a:p>
          <a:p>
            <a:pPr algn="ctr"/>
            <a:r>
              <a:rPr lang="he-IL" sz="2000" dirty="0" smtClean="0">
                <a:cs typeface="+mj-cs"/>
              </a:rPr>
              <a:t>צוות הסדנה לחינוך יסודי ועל יסודי המכללה האקדמית לחינוך ע"ש דוד ילין </a:t>
            </a:r>
            <a:endParaRPr lang="he-IL" sz="2000" dirty="0">
              <a:cs typeface="+mj-cs"/>
            </a:endParaRPr>
          </a:p>
        </p:txBody>
      </p:sp>
      <p:pic>
        <p:nvPicPr>
          <p:cNvPr id="6146" name="Picture 2" descr="תוצאת תמונה עבור האריה עכבר[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92" y="1268760"/>
            <a:ext cx="4012682" cy="3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3049427" y="4634857"/>
            <a:ext cx="104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00" dirty="0" smtClean="0">
                <a:cs typeface="+mj-cs"/>
              </a:rPr>
              <a:t>צילום</a:t>
            </a:r>
            <a:r>
              <a:rPr lang="he-IL" sz="1000" dirty="0">
                <a:cs typeface="+mj-cs"/>
              </a:rPr>
              <a:t>: כריכת </a:t>
            </a:r>
            <a:r>
              <a:rPr lang="he-IL" sz="1000" dirty="0" smtClean="0">
                <a:cs typeface="+mj-cs"/>
              </a:rPr>
              <a:t>הספר</a:t>
            </a:r>
          </a:p>
          <a:p>
            <a:r>
              <a:rPr lang="he-IL" sz="1000" dirty="0" err="1" smtClean="0">
                <a:cs typeface="+mj-cs"/>
              </a:rPr>
              <a:t>פינקני</a:t>
            </a:r>
            <a:r>
              <a:rPr lang="he-IL" sz="1000" dirty="0" smtClean="0">
                <a:cs typeface="+mj-cs"/>
              </a:rPr>
              <a:t> הוא המאייר</a:t>
            </a:r>
            <a:endParaRPr lang="he-IL" sz="1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2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טקסט 2"/>
          <p:cNvSpPr txBox="1">
            <a:spLocks/>
          </p:cNvSpPr>
          <p:nvPr/>
        </p:nvSpPr>
        <p:spPr>
          <a:xfrm>
            <a:off x="462463" y="1260217"/>
            <a:ext cx="8098668" cy="53293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he-IL" sz="2600" b="1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בְּמַצֶּגֶת זוֹ תִּקְרְאוּ וְתִלְמְדוּ אֶת מְשַׁל הָאַרְיֵה וְהָעַכְבָּר. </a:t>
            </a:r>
            <a:r>
              <a:rPr lang="he-IL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מַּצֶּגֶת הִיא </a:t>
            </a:r>
            <a:r>
              <a:rPr lang="he-IL" sz="2600" b="1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שֶׁלָּכֶם: אַתֶּם תִּכְתְּבוּ, </a:t>
            </a:r>
            <a:r>
              <a:rPr lang="he-IL" sz="2600" b="1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תִּצְבְּעוּ וְעוֹד</a:t>
            </a:r>
            <a:r>
              <a:rPr lang="he-IL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שִמְרוּ מַצֶּגֶת זוֹ בַּמִּסְמָכִים שֶׁלָּכֶם תַּחַת הַשֵּׁם שֶׁלָּכֶם כָּךְ: </a:t>
            </a:r>
          </a:p>
          <a:p>
            <a:pPr lvl="0">
              <a:lnSpc>
                <a:spcPct val="150000"/>
              </a:lnSpc>
            </a:pPr>
            <a:r>
              <a:rPr lang="he-IL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"מָשָׁל הָאַרְיֵה וְהָעַכְבָּר שֶׁל ________"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כְּדֵי </a:t>
            </a: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לִרְאוֹת אֶת הַסִּרְטוֹן אוֹ לִפְתֹּחַ מִסְמָךְ עֲלֵיכֶם לִהְיוֹת בְּמַצַּב תְּצוּגָה.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e-IL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e-IL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כְּדֵי לַעֲבֹד עֲלֵיכֶם לִהְיוֹת בְּמַצַּב עֲרִיכָה.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חָשׁוּב לִשְׁמֹר אֶת הַמַּצֶּגֶת אַחֲרֵי כָּל פְּעֻלָּה.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בְּסוֹף הָעֲבוֹדָה עַל הַמַּצֶּגֶת </a:t>
            </a:r>
            <a:r>
              <a:rPr lang="he-IL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שִׁלְחוּּ </a:t>
            </a: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אוֹתָהּ לַמּוֹרֶה.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שִׂימוּ לֵב, כָּל פְּעִילוּת שֶׁיֵּשׁ לְבַצֵּעַ </a:t>
            </a:r>
            <a:r>
              <a:rPr lang="he-IL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בְּמַצֶּגֶת</a:t>
            </a: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" y="3419685"/>
            <a:ext cx="36210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5"/>
          <a:stretch/>
        </p:blipFill>
        <p:spPr bwMode="auto">
          <a:xfrm>
            <a:off x="423047" y="4440286"/>
            <a:ext cx="3621087" cy="4917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מחבר חץ ישר 11"/>
          <p:cNvCxnSpPr/>
          <p:nvPr/>
        </p:nvCxnSpPr>
        <p:spPr>
          <a:xfrm flipH="1" flipV="1">
            <a:off x="3180038" y="4686146"/>
            <a:ext cx="1607986" cy="1110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2699792" y="3349518"/>
            <a:ext cx="216024" cy="575352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938436" y="260648"/>
            <a:ext cx="514672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3200" b="1" dirty="0">
                <a:cs typeface="Times New Roman"/>
              </a:rPr>
              <a:t>מַצֶּגֶת מַפְעִילָה  -  הוֹרָאוֹת עֲבוֹדָה</a:t>
            </a:r>
          </a:p>
          <a:p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786100" y="6151618"/>
            <a:ext cx="16284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כְּתוּבָה כָּךְ.</a:t>
            </a:r>
          </a:p>
        </p:txBody>
      </p:sp>
    </p:spTree>
    <p:extLst>
      <p:ext uri="{BB962C8B-B14F-4D97-AF65-F5344CB8AC3E}">
        <p14:creationId xmlns:p14="http://schemas.microsoft.com/office/powerpoint/2010/main" val="23730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71800" y="376191"/>
            <a:ext cx="4536504" cy="936104"/>
          </a:xfrm>
          <a:solidFill>
            <a:srgbClr val="E8E494"/>
          </a:solidFill>
          <a:ln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e-IL" sz="3200" b="1" dirty="0" smtClean="0"/>
              <a:t>פֵּירוּשׁ </a:t>
            </a:r>
            <a:r>
              <a:rPr lang="he-IL" sz="3200" b="1" dirty="0"/>
              <a:t>מִלִּים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9632" y="2924944"/>
            <a:ext cx="8229600" cy="27413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2800" dirty="0" smtClean="0"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dirty="0" smtClean="0">
                <a:cs typeface="+mj-cs"/>
              </a:rPr>
              <a:t>תָּפַשׂ </a:t>
            </a:r>
            <a:r>
              <a:rPr lang="he-IL" sz="2800" dirty="0">
                <a:cs typeface="+mj-cs"/>
              </a:rPr>
              <a:t>הָאַרְיֵה אֶת הָעַכְבָּר בְּ</a:t>
            </a:r>
            <a:r>
              <a:rPr lang="he-IL" sz="2800" b="1" dirty="0">
                <a:cs typeface="+mj-cs"/>
              </a:rPr>
              <a:t>כַפָּתוֹ</a:t>
            </a:r>
            <a:r>
              <a:rPr lang="he-IL" sz="2800" dirty="0">
                <a:cs typeface="+mj-cs"/>
              </a:rPr>
              <a:t> הָעֲנָקִית  </a:t>
            </a:r>
            <a:r>
              <a:rPr lang="he-IL" sz="2800" dirty="0" smtClean="0">
                <a:cs typeface="+mj-cs"/>
              </a:rPr>
              <a:t>            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אַחֲזִיר</a:t>
            </a:r>
            <a:endParaRPr lang="he-IL" sz="28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dirty="0" smtClean="0">
                <a:cs typeface="+mj-cs"/>
              </a:rPr>
              <a:t>פַּעַר הָאַרְיֵה אֶת </a:t>
            </a:r>
            <a:r>
              <a:rPr lang="he-IL" sz="2800" b="1" dirty="0" smtClean="0">
                <a:cs typeface="+mj-cs"/>
              </a:rPr>
              <a:t>לועו</a:t>
            </a:r>
            <a:r>
              <a:rPr lang="he-IL" sz="2800" dirty="0" smtClean="0">
                <a:cs typeface="+mj-cs"/>
              </a:rPr>
              <a:t>.                                     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כַּף רַגְלוֹ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dirty="0" smtClean="0">
                <a:cs typeface="+mj-cs"/>
              </a:rPr>
              <a:t>יוֹם </a:t>
            </a:r>
            <a:r>
              <a:rPr lang="he-IL" sz="2800" dirty="0">
                <a:cs typeface="+mj-cs"/>
              </a:rPr>
              <a:t>אֶחָד </a:t>
            </a:r>
            <a:r>
              <a:rPr lang="he-IL" sz="2800" b="1" dirty="0">
                <a:cs typeface="+mj-cs"/>
              </a:rPr>
              <a:t>אֶגְמֹל</a:t>
            </a:r>
            <a:r>
              <a:rPr lang="he-IL" sz="2800" dirty="0">
                <a:cs typeface="+mj-cs"/>
              </a:rPr>
              <a:t> לְךָ עַל טוֹב לִבְּךָ</a:t>
            </a:r>
            <a:r>
              <a:rPr lang="he-IL" sz="2800" dirty="0" smtClean="0">
                <a:cs typeface="+mj-cs"/>
              </a:rPr>
              <a:t>.                        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חֲתָךְ 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בַּשִּׁנַּיִם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e-IL" sz="2800" dirty="0" smtClean="0">
                <a:cs typeface="+mj-cs"/>
              </a:rPr>
              <a:t>הָעַכְבָּר </a:t>
            </a:r>
            <a:r>
              <a:rPr lang="he-IL" sz="2800" b="1" dirty="0" smtClean="0">
                <a:cs typeface="+mj-cs"/>
              </a:rPr>
              <a:t>כִּרְסֵם</a:t>
            </a:r>
            <a:r>
              <a:rPr lang="he-IL" sz="2800" dirty="0" smtClean="0">
                <a:cs typeface="+mj-cs"/>
              </a:rPr>
              <a:t> אֶת הַחֲבָלִים                                </a:t>
            </a: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הַפֶּה שֶׁלּוֹ  </a:t>
            </a:r>
          </a:p>
          <a:p>
            <a:pPr>
              <a:buFont typeface="Courier New" panose="02070309020205020404" pitchFamily="49" charset="0"/>
              <a:buChar char="o"/>
            </a:pPr>
            <a:endParaRPr lang="he-IL" sz="2800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4" y="404664"/>
            <a:ext cx="1907704" cy="168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158028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7" y="1580285"/>
            <a:ext cx="50892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א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 צְפוּ בַּסִּרְטוֹן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הָאַרְיֵה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וְהָעַכְבָּר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655" y="2164214"/>
            <a:ext cx="76815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ב. הַתְאִימוּ בַּקַּו בֵּין הַמִּלָּה הַמְּסֻמֶּנֶת לְבֵין הַפֵּרוּשׁ הַמַּתְאִים.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2151" y="5845914"/>
            <a:ext cx="3217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ג. שִׁמְּרוּ אֶת הַמַּצֶּגֶת</a:t>
            </a:r>
          </a:p>
        </p:txBody>
      </p:sp>
    </p:spTree>
    <p:extLst>
      <p:ext uri="{BB962C8B-B14F-4D97-AF65-F5344CB8AC3E}">
        <p14:creationId xmlns:p14="http://schemas.microsoft.com/office/powerpoint/2010/main" val="14518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48810"/>
            <a:ext cx="788042" cy="7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8"/>
          <a:stretch/>
        </p:blipFill>
        <p:spPr bwMode="auto">
          <a:xfrm>
            <a:off x="159866" y="3418124"/>
            <a:ext cx="8010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תוצאת תמונה עבור lion mou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4574659"/>
            <a:ext cx="1152128" cy="7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תוצאת תמונה עבור lion mou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5383130"/>
            <a:ext cx="801006" cy="10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" y="2437230"/>
            <a:ext cx="1035120" cy="7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563440"/>
            <a:ext cx="38884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solidFill>
                  <a:prstClr val="black"/>
                </a:solidFill>
                <a:cs typeface="Times New Roman"/>
              </a:rPr>
              <a:t>היֹה </a:t>
            </a:r>
            <a:r>
              <a:rPr lang="he-IL" sz="2200" dirty="0" err="1">
                <a:solidFill>
                  <a:prstClr val="black"/>
                </a:solidFill>
                <a:cs typeface="Times New Roman"/>
              </a:rPr>
              <a:t>הָיָה</a:t>
            </a:r>
            <a:r>
              <a:rPr lang="he-IL" sz="2200" dirty="0">
                <a:solidFill>
                  <a:prstClr val="black"/>
                </a:solidFill>
                <a:cs typeface="Times New Roman"/>
              </a:rPr>
              <a:t> עַכְבָּר קָטָן, שֶטִיֵל לוֹ לְבַד </a:t>
            </a:r>
            <a:r>
              <a:rPr lang="he-IL" sz="2200" dirty="0">
                <a:solidFill>
                  <a:prstClr val="black"/>
                </a:solidFill>
                <a:cs typeface="Times New Roman"/>
              </a:rPr>
              <a:t>בַּיַּעַר. </a:t>
            </a:r>
            <a:endParaRPr lang="he-IL" sz="2200" dirty="0">
              <a:solidFill>
                <a:prstClr val="black"/>
              </a:solidFill>
              <a:cs typeface="Times New Roman"/>
            </a:endParaRPr>
          </a:p>
          <a:p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1425404" y="2445568"/>
            <a:ext cx="74828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200" dirty="0">
                <a:solidFill>
                  <a:prstClr val="black"/>
                </a:solidFill>
                <a:cs typeface="Times New Roman"/>
              </a:rPr>
              <a:t>הָיָה זֶה יוֹם אָבִיב יָפֶה. לְפֶתַע, הִבְחִין הָעַכְבָּר בְּאַרְיֵה יָשֵן</a:t>
            </a:r>
            <a:r>
              <a:rPr lang="he-IL" sz="2200" dirty="0" smtClean="0">
                <a:solidFill>
                  <a:prstClr val="black"/>
                </a:solidFill>
                <a:cs typeface="Times New Roman"/>
              </a:rPr>
              <a:t>.</a:t>
            </a:r>
            <a:r>
              <a:rPr lang="he-IL" sz="2200" dirty="0">
                <a:solidFill>
                  <a:prstClr val="black"/>
                </a:solidFill>
                <a:cs typeface="Times New Roman"/>
              </a:rPr>
              <a:t> הָעַכְבָּר הָיָה שוֹבָב וְהֶחֶלִיט לְהַפְרִיעַ לַאַרְיֵה בִּשְנתוֹ. הִתְרוֹצֵץ הָעַכְבָּר סְבִיב הָאַרְיֵה, דִלֵג וְקִפֵּץ.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1900" y="3418124"/>
            <a:ext cx="775637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cs typeface="+mj-cs"/>
              </a:rPr>
              <a:t>הָאַרְיֵה הִתְעוֹרֵר </a:t>
            </a:r>
            <a:r>
              <a:rPr lang="he-IL" sz="2200" dirty="0">
                <a:cs typeface="+mj-cs"/>
              </a:rPr>
              <a:t>מִיָּד </a:t>
            </a:r>
            <a:r>
              <a:rPr lang="he-IL" sz="2200" dirty="0">
                <a:cs typeface="+mj-cs"/>
              </a:rPr>
              <a:t>וְזִנֵק לְעֶבֶר הָעַכְבָּר, תָפַס אֶת הָעַכְבָּר בְּכַפּוֹ וְרָצָה לִבְלוֹעַ אוֹתוֹ.</a:t>
            </a:r>
          </a:p>
          <a:p>
            <a:r>
              <a:rPr lang="he-IL" sz="2200" dirty="0">
                <a:cs typeface="+mj-cs"/>
              </a:rPr>
              <a:t>הָעַכְבָּר הִתְחַנֵן בִּפְנֵי הָאַרְיֵה שֶיִתֵן לוֹ לִחְיוֹת וְהִבְטִיחַ כִּי בּאַחַד הַיָמִים כַּאֲשֶר הָאַרְיֵה יִהְיֶה בְּצָרָה הוּא יַעֲזוֹר לוֹ. הָאַרְיֵה צָחַק צְחוֹק גָדוֹל וְשִחְרֵר אֶת הָעַכְבָּר</a:t>
            </a:r>
            <a:r>
              <a:rPr lang="he-IL" sz="2200" dirty="0" smtClean="0">
                <a:cs typeface="+mj-cs"/>
              </a:rPr>
              <a:t>.</a:t>
            </a:r>
            <a:endParaRPr lang="he-IL" sz="2200" dirty="0"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7824" y="4814170"/>
            <a:ext cx="74828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200" dirty="0">
                <a:solidFill>
                  <a:prstClr val="black"/>
                </a:solidFill>
                <a:cs typeface="Times New Roman"/>
              </a:rPr>
              <a:t>וְהִנֵה כַּעֲבוֹר זְמַן – מָה נִתְפַּס הָאַרְיֵה בְּמַלְכֹּדֶת שֶל צַיָדִים וְנִשְאַר תָלוּי עַל עֵץ.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2560" y="5363136"/>
            <a:ext cx="732056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200" dirty="0">
                <a:solidFill>
                  <a:prstClr val="black"/>
                </a:solidFill>
                <a:cs typeface="Times New Roman"/>
              </a:rPr>
              <a:t>הָעַכְבָּר הִגִיעַ בִּמְהֵירָה, כִּרְסֵם אֶת הָחֶבֶל בְּשִינָיו הַחַדוֹת  וְהָאַרְיֵה יָצָא לחָפְשִי. </a:t>
            </a:r>
          </a:p>
          <a:p>
            <a:pPr lvl="0"/>
            <a:r>
              <a:rPr lang="he-IL" sz="2200" dirty="0">
                <a:solidFill>
                  <a:prstClr val="black"/>
                </a:solidFill>
                <a:cs typeface="Times New Roman"/>
              </a:rPr>
              <a:t> אָמַר הָאַרְיֵה לַעַכְבָּר: " תוֹדָה לְךָ יְדִידִי." וּבְלִיבּוֹ חָשַב הָאַרְיֵה:</a:t>
            </a:r>
          </a:p>
          <a:p>
            <a:pPr lvl="0"/>
            <a:r>
              <a:rPr lang="he-IL" sz="2200" dirty="0">
                <a:solidFill>
                  <a:prstClr val="black"/>
                </a:solidFill>
                <a:cs typeface="Times New Roman"/>
              </a:rPr>
              <a:t>"לְעוֹלָם אֵין לָדַעַת מִי עָשוּי לַעֲזֹר לְךָ בְּעֵת צָרָה</a:t>
            </a:r>
            <a:r>
              <a:rPr lang="he-IL" sz="2200" dirty="0" smtClean="0">
                <a:solidFill>
                  <a:prstClr val="black"/>
                </a:solidFill>
                <a:cs typeface="Times New Roman"/>
              </a:rPr>
              <a:t>."                      </a:t>
            </a:r>
            <a:r>
              <a:rPr lang="he-IL" sz="1000" dirty="0" smtClean="0">
                <a:solidFill>
                  <a:prstClr val="black"/>
                </a:solidFill>
                <a:cs typeface="Times New Roman"/>
              </a:rPr>
              <a:t>מתוך אתר ביה"ס שפרינצק</a:t>
            </a:r>
            <a:endParaRPr lang="he-IL" sz="1000" dirty="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77" y="1573555"/>
            <a:ext cx="9046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1021378"/>
            <a:ext cx="238612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קִרְאוּ אֶת הַמָּשָׁל:</a:t>
            </a:r>
          </a:p>
        </p:txBody>
      </p:sp>
      <p:sp>
        <p:nvSpPr>
          <p:cNvPr id="21" name="כותרת 1"/>
          <p:cNvSpPr txBox="1">
            <a:spLocks/>
          </p:cNvSpPr>
          <p:nvPr/>
        </p:nvSpPr>
        <p:spPr>
          <a:xfrm>
            <a:off x="1979712" y="130160"/>
            <a:ext cx="5251552" cy="706552"/>
          </a:xfrm>
          <a:prstGeom prst="rect">
            <a:avLst/>
          </a:prstGeom>
          <a:solidFill>
            <a:srgbClr val="E8E494"/>
          </a:solidFill>
          <a:ln cmpd="sng"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200" b="1" dirty="0" smtClean="0"/>
          </a:p>
          <a:p>
            <a:r>
              <a:rPr lang="he-IL" sz="5100" b="1" dirty="0" smtClean="0"/>
              <a:t>מְשַׁל </a:t>
            </a:r>
            <a:r>
              <a:rPr lang="he-IL" sz="5100" b="1" dirty="0"/>
              <a:t>הָאַרְיֵה וְהָעַכְבָּר</a:t>
            </a:r>
          </a:p>
          <a:p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9474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8"/>
          <a:stretch/>
        </p:blipFill>
        <p:spPr bwMode="auto">
          <a:xfrm>
            <a:off x="2123728" y="5230453"/>
            <a:ext cx="762906" cy="11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תוצאת תמונה עבור lion mou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63" y="5618550"/>
            <a:ext cx="1152128" cy="7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תוצאת תמונה עבור lion mou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91" y="5156189"/>
            <a:ext cx="896773" cy="11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5401564"/>
            <a:ext cx="1939389" cy="80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37" y="5126998"/>
            <a:ext cx="1364181" cy="103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4622" y="2204627"/>
            <a:ext cx="5942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1</a:t>
            </a:r>
            <a:r>
              <a:rPr lang="he-IL" sz="2400" dirty="0">
                <a:cs typeface="+mj-cs"/>
              </a:rPr>
              <a:t>.  הָעַכְבָּר הָיָה שוֹבָב וְהֶחֶלִיט לְהַפְרִיעַ לַאַרְיֵה בִּשְנתוֹ.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059" y="2852936"/>
            <a:ext cx="5942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457200" lvl="0" indent="-457200">
              <a:buFontTx/>
              <a:buAutoNum type="arabicPeriod" startAt="2"/>
            </a:pPr>
            <a:r>
              <a:rPr lang="he-IL" sz="2400" dirty="0" smtClean="0">
                <a:solidFill>
                  <a:prstClr val="black"/>
                </a:solidFill>
                <a:cs typeface="Times New Roman"/>
              </a:rPr>
              <a:t>הָאַרְיֵה </a:t>
            </a:r>
            <a:r>
              <a:rPr lang="he-IL" sz="2400" dirty="0">
                <a:solidFill>
                  <a:prstClr val="black"/>
                </a:solidFill>
                <a:cs typeface="Times New Roman"/>
              </a:rPr>
              <a:t>תָפַס אֶת הָעַכְבָּר בְּכַפּוֹ וְרָצָה לִבְלוֹעַ אוֹתוֹ</a:t>
            </a:r>
            <a:r>
              <a:rPr lang="he-IL" sz="2400" dirty="0" smtClean="0">
                <a:solidFill>
                  <a:prstClr val="black"/>
                </a:solidFill>
                <a:cs typeface="Times New Roman"/>
              </a:rPr>
              <a:t>.</a:t>
            </a:r>
            <a:endParaRPr lang="he-IL" sz="24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0917" y="3442555"/>
            <a:ext cx="5942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solidFill>
                  <a:prstClr val="black"/>
                </a:solidFill>
                <a:cs typeface="Times New Roman"/>
              </a:rPr>
              <a:t>3. </a:t>
            </a:r>
            <a:r>
              <a:rPr lang="he-IL" sz="2400" dirty="0">
                <a:solidFill>
                  <a:prstClr val="black"/>
                </a:solidFill>
                <a:cs typeface="Times New Roman"/>
              </a:rPr>
              <a:t>הָאַרְיֵה  שִחְרֵר אֶת הָעַכְבָּר.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0917" y="4063406"/>
            <a:ext cx="5942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 smtClean="0">
                <a:solidFill>
                  <a:prstClr val="black"/>
                </a:solidFill>
                <a:cs typeface="Times New Roman"/>
              </a:rPr>
              <a:t>4. </a:t>
            </a:r>
            <a:r>
              <a:rPr lang="he-IL" sz="2400" dirty="0">
                <a:solidFill>
                  <a:prstClr val="black"/>
                </a:solidFill>
                <a:cs typeface="Times New Roman"/>
              </a:rPr>
              <a:t>הָאַרְיֵה  נִתְפַּס בְּמַלְכֹּדֶת שֶל צַיָדִים</a:t>
            </a:r>
            <a:r>
              <a:rPr lang="he-IL" sz="2400" dirty="0" smtClean="0">
                <a:solidFill>
                  <a:prstClr val="black"/>
                </a:solidFill>
                <a:cs typeface="Times New Roman"/>
              </a:rPr>
              <a:t>.</a:t>
            </a:r>
            <a:endParaRPr lang="he-IL" sz="24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917" y="4638327"/>
            <a:ext cx="59428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/>
            <a:r>
              <a:rPr lang="he-IL" sz="2400" dirty="0">
                <a:solidFill>
                  <a:prstClr val="black"/>
                </a:solidFill>
                <a:cs typeface="Times New Roman"/>
              </a:rPr>
              <a:t>5. הָעַכְבָּר כִּרְסֵם אֶת הָחֶבֶל בְּשִינָיו.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3059" y="1104214"/>
            <a:ext cx="59428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א. לִפְנֵיכֶם מִשׁפּטִים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מִתּוֹךְ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הַמשל.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וּלְמַטָּה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תּמוּנוֹת.</a:t>
            </a:r>
          </a:p>
          <a:p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ב.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גָּרְרוּ כּל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תּמוּנָה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לְיַד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הַמּשׁפּט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שֶׁהִיא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מַתְאִימָה לוֹ</a:t>
            </a:r>
            <a:r>
              <a:rPr lang="he-IL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3386207" y="186487"/>
            <a:ext cx="4536504" cy="677422"/>
          </a:xfrm>
          <a:prstGeom prst="rect">
            <a:avLst/>
          </a:prstGeom>
          <a:solidFill>
            <a:srgbClr val="E8E494"/>
          </a:solidFill>
          <a:ln cmpd="sng"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/>
              <a:t>הַמָּשָׁל בִּתְמוּנוֹת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7157" y="6289141"/>
            <a:ext cx="3217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ג. שִׁמְּרוּ אֶת הַמַּצֶּגֶת</a:t>
            </a:r>
          </a:p>
        </p:txBody>
      </p:sp>
    </p:spTree>
    <p:extLst>
      <p:ext uri="{BB962C8B-B14F-4D97-AF65-F5344CB8AC3E}">
        <p14:creationId xmlns:p14="http://schemas.microsoft.com/office/powerpoint/2010/main" val="5848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9673" y="3645024"/>
            <a:ext cx="6846620" cy="10801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 smtClean="0">
                <a:cs typeface="+mj-cs"/>
              </a:rPr>
              <a:t>1</a:t>
            </a:r>
            <a:r>
              <a:rPr lang="he-IL" sz="2400" dirty="0">
                <a:cs typeface="+mj-cs"/>
              </a:rPr>
              <a:t>. מָה לְדַעְתְּכֶם חָשַׁב הָאַרְיֵה עַל </a:t>
            </a:r>
            <a:r>
              <a:rPr lang="he-IL" sz="2400" dirty="0" smtClean="0">
                <a:cs typeface="+mj-cs"/>
              </a:rPr>
              <a:t>הָעַכְבָּר כשֶׁהֵעִיר </a:t>
            </a:r>
            <a:r>
              <a:rPr lang="he-IL" sz="2400" dirty="0">
                <a:cs typeface="+mj-cs"/>
              </a:rPr>
              <a:t>אוֹתוֹ?</a:t>
            </a:r>
          </a:p>
          <a:p>
            <a:pPr marL="0" indent="0">
              <a:buNone/>
            </a:pPr>
            <a:r>
              <a:rPr lang="he-IL" sz="2400" dirty="0" smtClean="0">
                <a:cs typeface="+mj-cs"/>
              </a:rPr>
              <a:t>חָצוּף    </a:t>
            </a:r>
            <a:r>
              <a:rPr lang="he-IL" sz="2400" dirty="0">
                <a:cs typeface="+mj-cs"/>
              </a:rPr>
              <a:t>חָזָק     קָטָן     </a:t>
            </a:r>
            <a:r>
              <a:rPr lang="he-IL" sz="2400" dirty="0" err="1">
                <a:cs typeface="+mj-cs"/>
              </a:rPr>
              <a:t>מְיֻחָד</a:t>
            </a:r>
            <a:r>
              <a:rPr lang="he-IL" sz="2400" dirty="0">
                <a:cs typeface="+mj-cs"/>
              </a:rPr>
              <a:t>    שׁוֹבָב     לֹא מוֹעִיל       חָבֵר טוֹב</a:t>
            </a:r>
          </a:p>
          <a:p>
            <a:pPr marL="0" indent="0">
              <a:buNone/>
            </a:pPr>
            <a:endParaRPr lang="he-IL" sz="2400" dirty="0">
              <a:cs typeface="+mj-cs"/>
            </a:endParaRPr>
          </a:p>
        </p:txBody>
      </p:sp>
      <p:pic>
        <p:nvPicPr>
          <p:cNvPr id="3074" name="Picture 2" descr="תוצאת תמונה עבור האריה והעכבר תמונו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081"/>
            <a:ext cx="2585701" cy="35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3131840" y="260648"/>
            <a:ext cx="4536504" cy="936104"/>
          </a:xfrm>
          <a:prstGeom prst="rect">
            <a:avLst/>
          </a:prstGeom>
          <a:solidFill>
            <a:srgbClr val="E8E494"/>
          </a:solidFill>
          <a:ln cmpd="sng"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/>
              <a:t>מָה</a:t>
            </a:r>
            <a:r>
              <a:rPr lang="he-IL" sz="3200" b="1"/>
              <a:t>, לְדַעְתְּכֶם, </a:t>
            </a:r>
            <a:r>
              <a:rPr lang="he-IL" sz="3200" b="1" dirty="0"/>
              <a:t>לָמַד הָאַרְיֵה?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7556" y="1252571"/>
            <a:ext cx="4801257" cy="90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lvl="0">
              <a:spcBef>
                <a:spcPct val="20000"/>
              </a:spcBef>
              <a:defRPr>
                <a:latin typeface="BN Penguin" panose="02000000000000000000" pitchFamily="2" charset="-79"/>
                <a:cs typeface="BN Penguin" panose="02000000000000000000" pitchFamily="2" charset="-79"/>
              </a:defRPr>
            </a:lvl1pPr>
          </a:lstStyle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א. בַּשְּׁאֵלוֹת שֶׁלִּפְנֵיכֶם </a:t>
            </a:r>
          </a:p>
          <a:p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צִבְעוּ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רַק אֶת הַמִּלִּים הַמַּתְאִימוֹת.</a:t>
            </a:r>
            <a:r>
              <a:rPr lang="he-IL" sz="2400" dirty="0" smtClean="0"/>
              <a:t>   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5" y="2204864"/>
            <a:ext cx="5478468" cy="134806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>
                <a:solidFill>
                  <a:prstClr val="black"/>
                </a:solidFill>
                <a:cs typeface="Times New Roman"/>
              </a:rPr>
              <a:t>הָאַרְיֵה פָּגַשׁ אֶת הָעַכְבָּר פַּעֲמַיִם:</a:t>
            </a:r>
          </a:p>
          <a:p>
            <a:pPr lvl="0">
              <a:spcBef>
                <a:spcPct val="20000"/>
              </a:spcBef>
            </a:pPr>
            <a:r>
              <a:rPr lang="he-IL" sz="2400" dirty="0">
                <a:solidFill>
                  <a:prstClr val="black"/>
                </a:solidFill>
                <a:cs typeface="Times New Roman"/>
              </a:rPr>
              <a:t>פַּעַם רִאשׁוֹנָה – הָעַכְבָּר הֵצִיק לוֹ וְהִפְרִיעַ לוֹ לִישֹׁן.</a:t>
            </a:r>
          </a:p>
          <a:p>
            <a:pPr lvl="0">
              <a:spcBef>
                <a:spcPct val="20000"/>
              </a:spcBef>
            </a:pPr>
            <a:r>
              <a:rPr lang="he-IL" sz="2400" dirty="0">
                <a:solidFill>
                  <a:prstClr val="black"/>
                </a:solidFill>
                <a:cs typeface="Times New Roman"/>
              </a:rPr>
              <a:t>פַּעַם שְׁנִיָּה – הָעַכְבָּר שִׁחְרֵר אוֹתוֹ </a:t>
            </a:r>
            <a:r>
              <a:rPr lang="he-IL" sz="2400" dirty="0" smtClean="0">
                <a:solidFill>
                  <a:prstClr val="black"/>
                </a:solidFill>
                <a:cs typeface="Times New Roman"/>
              </a:rPr>
              <a:t>מֵהַחֲבָלִים.</a:t>
            </a:r>
            <a:endParaRPr lang="he-IL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619671" y="4869160"/>
            <a:ext cx="6846620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400" dirty="0" smtClean="0">
                <a:cs typeface="+mj-cs"/>
              </a:rPr>
              <a:t>2. מָה לְדַעְתְּכֶם חָשַׁב הָאַרְיֵה עַל הָעַכְבָּר אַחֲרֵי שֶׁהִצִּיל אוֹתוֹ?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 smtClean="0">
                <a:cs typeface="+mj-cs"/>
              </a:rPr>
              <a:t>לֹא מוֹעִיל       יָכוֹל לְהוֹעִיל        מְיֻתַּר       מַפְתִּיעַ</a:t>
            </a:r>
            <a:endParaRPr lang="he-IL" sz="2400" dirty="0">
              <a:cs typeface="+mj-cs"/>
            </a:endParaRPr>
          </a:p>
        </p:txBody>
      </p:sp>
      <p:pic>
        <p:nvPicPr>
          <p:cNvPr id="3078" name="Picture 6" descr="תוצאת תמונה עבור פלטת ציי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87" y="1592011"/>
            <a:ext cx="542372" cy="5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49208" y="6129829"/>
            <a:ext cx="3217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ב.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שִׁמְּרוּ אֶת הַמַּצֶּגֶת</a:t>
            </a:r>
          </a:p>
        </p:txBody>
      </p:sp>
    </p:spTree>
    <p:extLst>
      <p:ext uri="{BB962C8B-B14F-4D97-AF65-F5344CB8AC3E}">
        <p14:creationId xmlns:p14="http://schemas.microsoft.com/office/powerpoint/2010/main" val="25148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63888" y="3933056"/>
            <a:ext cx="5145999" cy="23762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200" dirty="0" smtClean="0">
                <a:cs typeface="+mj-cs"/>
              </a:rPr>
              <a:t>א</a:t>
            </a:r>
            <a:r>
              <a:rPr lang="he-IL" sz="2200" dirty="0">
                <a:cs typeface="+mj-cs"/>
              </a:rPr>
              <a:t>. לְכֹל אֶחָד יֵשׁ </a:t>
            </a:r>
            <a:r>
              <a:rPr lang="he-IL" sz="2200" dirty="0" err="1">
                <a:cs typeface="+mj-cs"/>
              </a:rPr>
              <a:t>יְכֹלֶת</a:t>
            </a:r>
            <a:r>
              <a:rPr lang="he-IL" sz="2200" dirty="0">
                <a:cs typeface="+mj-cs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>
                <a:cs typeface="+mj-cs"/>
              </a:rPr>
              <a:t>ב. עַכְבָּרִים קְטַנִּים וְלֹא מוֹעִילִים.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>
                <a:cs typeface="+mj-cs"/>
              </a:rPr>
              <a:t>ג. יְצוּרִים קְטַנִּים לֹא יְכוֹלִים לְהוֹעִיל לִיצוּרִים גְּדוֹלִים.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200" dirty="0">
                <a:cs typeface="+mj-cs"/>
              </a:rPr>
              <a:t>ד. לֹא כָּל </a:t>
            </a:r>
            <a:r>
              <a:rPr lang="he-IL" sz="2200" dirty="0">
                <a:cs typeface="+mj-cs"/>
              </a:rPr>
              <a:t>כִּשָּׁרוֹן אוֹ </a:t>
            </a:r>
            <a:r>
              <a:rPr lang="he-IL" sz="2200" dirty="0" err="1" smtClean="0">
                <a:cs typeface="+mj-cs"/>
              </a:rPr>
              <a:t>יְכֹלֶת</a:t>
            </a:r>
            <a:r>
              <a:rPr lang="he-IL" sz="2200" dirty="0" smtClean="0">
                <a:cs typeface="+mj-cs"/>
              </a:rPr>
              <a:t> </a:t>
            </a:r>
            <a:r>
              <a:rPr lang="he-IL" sz="2200" dirty="0" smtClean="0">
                <a:cs typeface="+mj-cs"/>
              </a:rPr>
              <a:t>אֶפְשָׁר </a:t>
            </a:r>
            <a:r>
              <a:rPr lang="he-IL" sz="2200" dirty="0">
                <a:cs typeface="+mj-cs"/>
              </a:rPr>
              <a:t>לִרְאוֹת </a:t>
            </a:r>
            <a:r>
              <a:rPr lang="he-IL" sz="2200" dirty="0" err="1">
                <a:cs typeface="+mj-cs"/>
              </a:rPr>
              <a:t>בָּעֵינַיִם</a:t>
            </a:r>
            <a:r>
              <a:rPr lang="he-IL" sz="2200" dirty="0">
                <a:cs typeface="+mj-cs"/>
              </a:rPr>
              <a:t>.</a:t>
            </a:r>
            <a:endParaRPr lang="he-IL" sz="2200" dirty="0"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1349" r="19075" b="16384"/>
          <a:stretch/>
        </p:blipFill>
        <p:spPr bwMode="auto">
          <a:xfrm>
            <a:off x="619020" y="343308"/>
            <a:ext cx="1937084" cy="2168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3563888" y="343308"/>
            <a:ext cx="4536504" cy="936104"/>
          </a:xfrm>
          <a:prstGeom prst="rect">
            <a:avLst/>
          </a:prstGeom>
          <a:solidFill>
            <a:srgbClr val="E8E494"/>
          </a:solidFill>
          <a:ln cmpd="sng">
            <a:solidFill>
              <a:schemeClr val="accent1"/>
            </a:solidFill>
          </a:ln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/>
              <a:t>מָה לְמַדְתֶּם מֵהַמָּשָׁל?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1484784"/>
            <a:ext cx="54533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א. כּתְבוּ בּמִשׁפּט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אֶחָד מָה לְמַדְתּם מֵהַמָּשָׁל?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2080514"/>
            <a:ext cx="51887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200" dirty="0">
                <a:cs typeface="+mj-cs"/>
              </a:rPr>
              <a:t>לָמַדְתִּי ש..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594" y="2823616"/>
            <a:ext cx="855903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ב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מָה הַמָּשָׁל מְלַמּד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עַל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יְצוּרִים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שׁנּרְאִים קְטַנּים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אוֹ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חַלּשׁים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צִבְעוּ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אֶת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הַמִּשְׁפָּטִים הַנּכוֹנִים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בעֵינֵיכֶם.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594" y="5583796"/>
            <a:ext cx="32170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ד. כּל הַכּבוֹד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סִיּימְתּם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שִׁלְחוּ חֲזָרָה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לַמּוֹרֶה.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" y="5854434"/>
            <a:ext cx="425425" cy="4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תוצאת תמונה עבור פלטת ציי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92" y="3142868"/>
            <a:ext cx="542372" cy="5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3595" y="4869160"/>
            <a:ext cx="3217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ג. שִׁמְּרוּ אֶת הַמַּצֶּגֶת</a:t>
            </a:r>
          </a:p>
        </p:txBody>
      </p:sp>
    </p:spTree>
    <p:extLst>
      <p:ext uri="{BB962C8B-B14F-4D97-AF65-F5344CB8AC3E}">
        <p14:creationId xmlns:p14="http://schemas.microsoft.com/office/powerpoint/2010/main" val="18979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562</Words>
  <Application>Microsoft Office PowerPoint</Application>
  <PresentationFormat>‫הצגה על המסך (4:3)</PresentationFormat>
  <Paragraphs>72</Paragraphs>
  <Slides>7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הָאַרְיֵה וְהָעַכְבָּר  כתב: אִיזוֹפּוֹס </vt:lpstr>
      <vt:lpstr>מצגת של PowerPoint</vt:lpstr>
      <vt:lpstr>פֵּירוּשׁ מִלִּים 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הדייג ודג הזהב</dc:title>
  <dc:creator>Orna</dc:creator>
  <cp:lastModifiedBy>Orna</cp:lastModifiedBy>
  <cp:revision>94</cp:revision>
  <dcterms:created xsi:type="dcterms:W3CDTF">2020-03-22T07:53:29Z</dcterms:created>
  <dcterms:modified xsi:type="dcterms:W3CDTF">2020-03-24T16:04:19Z</dcterms:modified>
</cp:coreProperties>
</file>